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38" r:id="rId2"/>
    <p:sldId id="318" r:id="rId3"/>
    <p:sldId id="258" r:id="rId4"/>
    <p:sldId id="298" r:id="rId5"/>
    <p:sldId id="334" r:id="rId6"/>
    <p:sldId id="319" r:id="rId7"/>
    <p:sldId id="260" r:id="rId8"/>
    <p:sldId id="320" r:id="rId9"/>
    <p:sldId id="322" r:id="rId10"/>
    <p:sldId id="323" r:id="rId11"/>
    <p:sldId id="324" r:id="rId12"/>
    <p:sldId id="325" r:id="rId13"/>
    <p:sldId id="335" r:id="rId14"/>
    <p:sldId id="326" r:id="rId15"/>
    <p:sldId id="327" r:id="rId16"/>
    <p:sldId id="336" r:id="rId17"/>
    <p:sldId id="328" r:id="rId18"/>
    <p:sldId id="329" r:id="rId19"/>
    <p:sldId id="330" r:id="rId20"/>
    <p:sldId id="331" r:id="rId21"/>
    <p:sldId id="332" r:id="rId22"/>
    <p:sldId id="333" r:id="rId23"/>
    <p:sldId id="27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18" autoAdjust="0"/>
  </p:normalViewPr>
  <p:slideViewPr>
    <p:cSldViewPr snapToGrid="0" showGuides="1">
      <p:cViewPr varScale="1">
        <p:scale>
          <a:sx n="107" d="100"/>
          <a:sy n="107" d="100"/>
        </p:scale>
        <p:origin x="600" y="114"/>
      </p:cViewPr>
      <p:guideLst>
        <p:guide orient="horz" pos="216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B7C02-1688-43E5-A55A-03AA7A87DEA4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5C2F6-1060-4F8E-B990-5D82090C6A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101634-53F4-4544-988D-108838A851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40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101634-53F4-4544-988D-108838A851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62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101634-53F4-4544-988D-108838A851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  <a:t>2022/7/2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967B91-2F8B-09DD-8522-9DEA23152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343"/>
            <a:ext cx="12192000" cy="81270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7150" y="-581465"/>
            <a:ext cx="12306300" cy="874331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59246" y="4591901"/>
            <a:ext cx="6473508" cy="78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Cancanneed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Liu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Xianhao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Zhang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Zhenkun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Pan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Jiajun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Lu Yu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D3102A-3A6D-D742-0452-CA71FCEBA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43" y="2454839"/>
            <a:ext cx="3376514" cy="19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5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1078340" y="479979"/>
            <a:ext cx="10035320" cy="164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The orientation of the glasses is highly consistent with the eye line.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CD994B-4DB8-4B7F-588F-3D5ADC2769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5"/>
          <a:stretch/>
        </p:blipFill>
        <p:spPr>
          <a:xfrm>
            <a:off x="91104" y="2124916"/>
            <a:ext cx="5991030" cy="3431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0D9010-F3E1-E7DE-E070-1E4C242BDD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40582" r="43636" b="33417"/>
          <a:stretch/>
        </p:blipFill>
        <p:spPr>
          <a:xfrm>
            <a:off x="6326016" y="2621378"/>
            <a:ext cx="5118731" cy="3233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C970B2-50C6-14F2-5FB1-711CF26103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51599" r="39945" b="33320"/>
          <a:stretch/>
        </p:blipFill>
        <p:spPr>
          <a:xfrm>
            <a:off x="6326017" y="3893574"/>
            <a:ext cx="5806755" cy="1961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FFDB0C-37B8-9F5C-285D-0AAEF6F171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34481" r="33987" b="18364"/>
          <a:stretch/>
        </p:blipFill>
        <p:spPr>
          <a:xfrm>
            <a:off x="2844800" y="2621378"/>
            <a:ext cx="4256446" cy="3233861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1475670" y="763929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42">
            <a:extLst>
              <a:ext uri="{FF2B5EF4-FFF2-40B4-BE49-F238E27FC236}">
                <a16:creationId xmlns:a16="http://schemas.microsoft.com/office/drawing/2014/main" id="{7F7CC240-4DAC-72DF-DE92-584E33FB04B6}"/>
              </a:ext>
            </a:extLst>
          </p:cNvPr>
          <p:cNvSpPr txBox="1"/>
          <p:nvPr/>
        </p:nvSpPr>
        <p:spPr>
          <a:xfrm>
            <a:off x="2248227" y="5661203"/>
            <a:ext cx="7695545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u="sng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Heads-up computing</a:t>
            </a:r>
          </a:p>
        </p:txBody>
      </p:sp>
    </p:spTree>
    <p:extLst>
      <p:ext uri="{BB962C8B-B14F-4D97-AF65-F5344CB8AC3E}">
        <p14:creationId xmlns:p14="http://schemas.microsoft.com/office/powerpoint/2010/main" val="20562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2513325" y="317933"/>
            <a:ext cx="7695545" cy="1654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Deliverymen can use navigation with their hands free.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1984956" y="648182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0CF2A-4F62-D375-98CC-EFE51A4B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5" t="14123" r="27134" b="16650"/>
          <a:stretch/>
        </p:blipFill>
        <p:spPr>
          <a:xfrm>
            <a:off x="464847" y="2752358"/>
            <a:ext cx="3561446" cy="2462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7B1533-BFB6-42AA-B682-AF18AB191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63" b="12057"/>
          <a:stretch/>
        </p:blipFill>
        <p:spPr>
          <a:xfrm>
            <a:off x="4964206" y="2443880"/>
            <a:ext cx="2996756" cy="12976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7D9BE-CE07-7F92-494B-74FE6F384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7" t="10962" r="21876" b="12058"/>
          <a:stretch/>
        </p:blipFill>
        <p:spPr>
          <a:xfrm>
            <a:off x="6096000" y="3573730"/>
            <a:ext cx="2424103" cy="1641422"/>
          </a:xfrm>
          <a:prstGeom prst="rect">
            <a:avLst/>
          </a:prstGeom>
        </p:spPr>
      </p:pic>
      <p:sp>
        <p:nvSpPr>
          <p:cNvPr id="2" name="箭头: 虚尾 1">
            <a:extLst>
              <a:ext uri="{FF2B5EF4-FFF2-40B4-BE49-F238E27FC236}">
                <a16:creationId xmlns:a16="http://schemas.microsoft.com/office/drawing/2014/main" id="{024961A8-1E22-C9DF-10E2-ACEC5E00BC7B}"/>
              </a:ext>
            </a:extLst>
          </p:cNvPr>
          <p:cNvSpPr/>
          <p:nvPr/>
        </p:nvSpPr>
        <p:spPr>
          <a:xfrm>
            <a:off x="4389171" y="3736567"/>
            <a:ext cx="575035" cy="490194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6672D-3F9C-9285-0E99-50EE4547DF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" t="16289" r="18426" b="11469"/>
          <a:stretch/>
        </p:blipFill>
        <p:spPr>
          <a:xfrm>
            <a:off x="8713876" y="2952143"/>
            <a:ext cx="3066012" cy="172463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C951955E-EAA3-522B-BAF9-EFB230156717}"/>
              </a:ext>
            </a:extLst>
          </p:cNvPr>
          <p:cNvSpPr/>
          <p:nvPr/>
        </p:nvSpPr>
        <p:spPr>
          <a:xfrm>
            <a:off x="781705" y="2378911"/>
            <a:ext cx="1847850" cy="18478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A10CC7-8FEC-DF74-C7EB-21AC21202C77}"/>
              </a:ext>
            </a:extLst>
          </p:cNvPr>
          <p:cNvSpPr/>
          <p:nvPr/>
        </p:nvSpPr>
        <p:spPr>
          <a:xfrm>
            <a:off x="5577944" y="3736567"/>
            <a:ext cx="1847850" cy="18478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2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190EE1D-793E-BE8C-7D9D-E1FF99AAE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5" b="4000"/>
          <a:stretch/>
        </p:blipFill>
        <p:spPr>
          <a:xfrm>
            <a:off x="2251098" y="2074286"/>
            <a:ext cx="7689804" cy="3602101"/>
          </a:xfrm>
          <a:prstGeom prst="rect">
            <a:avLst/>
          </a:prstGeom>
        </p:spPr>
      </p:pic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1627163" y="324194"/>
            <a:ext cx="9316002" cy="164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Navigating according to the glasses could make the delivery man's journey safer.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1417797" y="717631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F7E342-22EF-58C4-0BFB-75A7E09F1F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64" y="4931849"/>
            <a:ext cx="3290921" cy="2468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D18D52-8611-A184-A7B7-BA0814D9F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15" y="4931849"/>
            <a:ext cx="3290921" cy="24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2822859" y="264834"/>
            <a:ext cx="7037578" cy="1654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Dual sound channel contrast prompts steering.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2294490" y="595083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9EA59-8D4A-F5D2-B992-C11DAC51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29" y="2056220"/>
            <a:ext cx="7797541" cy="43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1618215" y="717841"/>
            <a:ext cx="9316002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Reliability and fault tolerance.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2562461" y="1019939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4A2A3-1B38-E018-3B81-11E46843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36729"/>
            <a:ext cx="3184320" cy="1791180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DEA37BC9-7CEE-1331-A7B8-DE61E270B4D4}"/>
              </a:ext>
            </a:extLst>
          </p:cNvPr>
          <p:cNvSpPr txBox="1"/>
          <p:nvPr/>
        </p:nvSpPr>
        <p:spPr>
          <a:xfrm>
            <a:off x="249265" y="2659680"/>
            <a:ext cx="246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Prompt confirmation route</a:t>
            </a:r>
          </a:p>
        </p:txBody>
      </p:sp>
      <p:sp>
        <p:nvSpPr>
          <p:cNvPr id="9" name="TextBox 42">
            <a:extLst>
              <a:ext uri="{FF2B5EF4-FFF2-40B4-BE49-F238E27FC236}">
                <a16:creationId xmlns:a16="http://schemas.microsoft.com/office/drawing/2014/main" id="{A5B309C7-B7E4-F797-06D1-C193BF9EC9C5}"/>
              </a:ext>
            </a:extLst>
          </p:cNvPr>
          <p:cNvSpPr txBox="1"/>
          <p:nvPr/>
        </p:nvSpPr>
        <p:spPr>
          <a:xfrm>
            <a:off x="9280320" y="4733532"/>
            <a:ext cx="278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Reminders of nearby landmarks and user notes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3968BA-6F1B-8E63-4CBF-FA0E7670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10" y="2087256"/>
            <a:ext cx="3184319" cy="17911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557996-7466-3CDC-A9DB-ECC25D58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87256"/>
            <a:ext cx="3184320" cy="1791180"/>
          </a:xfrm>
          <a:prstGeom prst="rect">
            <a:avLst/>
          </a:prstGeom>
        </p:spPr>
      </p:pic>
      <p:sp>
        <p:nvSpPr>
          <p:cNvPr id="17" name="TextBox 42">
            <a:extLst>
              <a:ext uri="{FF2B5EF4-FFF2-40B4-BE49-F238E27FC236}">
                <a16:creationId xmlns:a16="http://schemas.microsoft.com/office/drawing/2014/main" id="{BDD2E2E0-9576-BBDE-6412-E60DB0BC4AC0}"/>
              </a:ext>
            </a:extLst>
          </p:cNvPr>
          <p:cNvSpPr txBox="1"/>
          <p:nvPr/>
        </p:nvSpPr>
        <p:spPr>
          <a:xfrm>
            <a:off x="9280319" y="2702550"/>
            <a:ext cx="27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Driving off course alert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DD5BDD-E5B4-B7D6-A4D4-4B614D53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409" y="4233418"/>
            <a:ext cx="3184319" cy="1791180"/>
          </a:xfrm>
          <a:prstGeom prst="rect">
            <a:avLst/>
          </a:prstGeom>
        </p:spPr>
      </p:pic>
      <p:sp>
        <p:nvSpPr>
          <p:cNvPr id="18" name="TextBox 42">
            <a:extLst>
              <a:ext uri="{FF2B5EF4-FFF2-40B4-BE49-F238E27FC236}">
                <a16:creationId xmlns:a16="http://schemas.microsoft.com/office/drawing/2014/main" id="{DF2E041D-90BA-E219-E4AC-C482A6D2D15C}"/>
              </a:ext>
            </a:extLst>
          </p:cNvPr>
          <p:cNvSpPr txBox="1"/>
          <p:nvPr/>
        </p:nvSpPr>
        <p:spPr>
          <a:xfrm>
            <a:off x="249265" y="4733532"/>
            <a:ext cx="250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Double-click on the mirror leg to start navigation</a:t>
            </a:r>
          </a:p>
        </p:txBody>
      </p:sp>
    </p:spTree>
    <p:extLst>
      <p:ext uri="{BB962C8B-B14F-4D97-AF65-F5344CB8AC3E}">
        <p14:creationId xmlns:p14="http://schemas.microsoft.com/office/powerpoint/2010/main" val="377703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8" grpId="0"/>
      <p:bldP spid="9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139DF4-B179-736F-08E6-93568850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8" t="17425" r="26659" b="11837"/>
          <a:stretch/>
        </p:blipFill>
        <p:spPr>
          <a:xfrm>
            <a:off x="9269162" y="1466850"/>
            <a:ext cx="3208588" cy="3276600"/>
          </a:xfrm>
          <a:prstGeom prst="rect">
            <a:avLst/>
          </a:prstGeom>
        </p:spPr>
      </p:pic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3853830" y="563376"/>
            <a:ext cx="5264862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Humanistic care.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4015786" y="836016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E9CA98-2921-84DF-0259-35C7CE048A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t="15492" r="24223" b="39153"/>
          <a:stretch/>
        </p:blipFill>
        <p:spPr>
          <a:xfrm>
            <a:off x="9505950" y="1566266"/>
            <a:ext cx="2971800" cy="2100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BBFA0A-F242-9010-DC83-FA888BC1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9" y="2456390"/>
            <a:ext cx="4298547" cy="24179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710580-0462-7701-3541-390B6E751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46" y="2456390"/>
            <a:ext cx="4298546" cy="2417932"/>
          </a:xfrm>
          <a:prstGeom prst="rect">
            <a:avLst/>
          </a:prstGeom>
        </p:spPr>
      </p:pic>
      <p:sp>
        <p:nvSpPr>
          <p:cNvPr id="10" name="TextBox 42">
            <a:extLst>
              <a:ext uri="{FF2B5EF4-FFF2-40B4-BE49-F238E27FC236}">
                <a16:creationId xmlns:a16="http://schemas.microsoft.com/office/drawing/2014/main" id="{50A28FB1-288F-BC09-0C77-408209B942BE}"/>
              </a:ext>
            </a:extLst>
          </p:cNvPr>
          <p:cNvSpPr txBox="1"/>
          <p:nvPr/>
        </p:nvSpPr>
        <p:spPr>
          <a:xfrm>
            <a:off x="1215608" y="5157517"/>
            <a:ext cx="260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Remind that there is plenty of time left.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1981120F-7A4E-9DE8-ABA6-112B672B78D5}"/>
              </a:ext>
            </a:extLst>
          </p:cNvPr>
          <p:cNvSpPr txBox="1"/>
          <p:nvPr/>
        </p:nvSpPr>
        <p:spPr>
          <a:xfrm>
            <a:off x="5385989" y="5157517"/>
            <a:ext cx="31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Rest reminders and vibration awakens on time</a:t>
            </a: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6CB763BC-9D4B-5E9F-5EFB-0970BE0046F8}"/>
              </a:ext>
            </a:extLst>
          </p:cNvPr>
          <p:cNvSpPr txBox="1"/>
          <p:nvPr/>
        </p:nvSpPr>
        <p:spPr>
          <a:xfrm>
            <a:off x="9353753" y="4991652"/>
            <a:ext cx="283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Gold drops sound provides a sense of accomplishment.</a:t>
            </a:r>
          </a:p>
        </p:txBody>
      </p:sp>
    </p:spTree>
    <p:extLst>
      <p:ext uri="{BB962C8B-B14F-4D97-AF65-F5344CB8AC3E}">
        <p14:creationId xmlns:p14="http://schemas.microsoft.com/office/powerpoint/2010/main" val="29700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2824073" y="415663"/>
            <a:ext cx="7037578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Multiple modes of interaction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2635123" y="720589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8CC08B-E6DD-2057-6FAA-3CDA1A8F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2" y="2114179"/>
            <a:ext cx="3855021" cy="2168450"/>
          </a:xfrm>
          <a:prstGeom prst="rect">
            <a:avLst/>
          </a:prstGeom>
        </p:spPr>
      </p:pic>
      <p:sp>
        <p:nvSpPr>
          <p:cNvPr id="7" name="TextBox 42">
            <a:extLst>
              <a:ext uri="{FF2B5EF4-FFF2-40B4-BE49-F238E27FC236}">
                <a16:creationId xmlns:a16="http://schemas.microsoft.com/office/drawing/2014/main" id="{7254ECD4-D70F-4DAC-809B-B523B2D192CB}"/>
              </a:ext>
            </a:extLst>
          </p:cNvPr>
          <p:cNvSpPr txBox="1"/>
          <p:nvPr/>
        </p:nvSpPr>
        <p:spPr>
          <a:xfrm>
            <a:off x="411480" y="4534728"/>
            <a:ext cx="316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Double-click on the mirror leg to start navigation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8AC3F1-EB69-7DB5-3695-CAF09A1E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114" y="2114178"/>
            <a:ext cx="3855023" cy="2168451"/>
          </a:xfrm>
          <a:prstGeom prst="rect">
            <a:avLst/>
          </a:prstGeom>
        </p:spPr>
      </p:pic>
      <p:sp>
        <p:nvSpPr>
          <p:cNvPr id="9" name="TextBox 42">
            <a:extLst>
              <a:ext uri="{FF2B5EF4-FFF2-40B4-BE49-F238E27FC236}">
                <a16:creationId xmlns:a16="http://schemas.microsoft.com/office/drawing/2014/main" id="{85520FEE-D275-C86B-E1E2-E00F75BD2A78}"/>
              </a:ext>
            </a:extLst>
          </p:cNvPr>
          <p:cNvSpPr txBox="1"/>
          <p:nvPr/>
        </p:nvSpPr>
        <p:spPr>
          <a:xfrm>
            <a:off x="8801553" y="4534728"/>
            <a:ext cx="250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The vibration signals the end of the break.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E609B4-7CC2-CF8F-6A23-A8C39907F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478" y="2114179"/>
            <a:ext cx="3855024" cy="2168451"/>
          </a:xfrm>
          <a:prstGeom prst="rect">
            <a:avLst/>
          </a:prstGeom>
        </p:spPr>
      </p:pic>
      <p:sp>
        <p:nvSpPr>
          <p:cNvPr id="10" name="TextBox 42">
            <a:extLst>
              <a:ext uri="{FF2B5EF4-FFF2-40B4-BE49-F238E27FC236}">
                <a16:creationId xmlns:a16="http://schemas.microsoft.com/office/drawing/2014/main" id="{9C09A02C-80A0-4B5C-5899-75CA3D51EBA6}"/>
              </a:ext>
            </a:extLst>
          </p:cNvPr>
          <p:cNvSpPr txBox="1"/>
          <p:nvPr/>
        </p:nvSpPr>
        <p:spPr>
          <a:xfrm>
            <a:off x="4805199" y="4534728"/>
            <a:ext cx="257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Nod to confirm remaining time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ED0CD8-F24F-FE9E-2271-1CEAE1E1AA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t="17929" r="30784" b="16993"/>
          <a:stretch/>
        </p:blipFill>
        <p:spPr>
          <a:xfrm>
            <a:off x="4610879" y="4382717"/>
            <a:ext cx="778629" cy="8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4832" y="107385"/>
            <a:ext cx="4502332" cy="304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en-US" altLang="zh-CN" sz="1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34323" y="1940226"/>
            <a:ext cx="3523350" cy="35233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B27B0E9A-6636-2030-EBF6-1B1267C4302C}"/>
              </a:ext>
            </a:extLst>
          </p:cNvPr>
          <p:cNvSpPr txBox="1"/>
          <p:nvPr/>
        </p:nvSpPr>
        <p:spPr>
          <a:xfrm>
            <a:off x="3320886" y="4239228"/>
            <a:ext cx="5550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54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Technical realization</a:t>
            </a:r>
          </a:p>
        </p:txBody>
      </p:sp>
      <p:sp>
        <p:nvSpPr>
          <p:cNvPr id="8" name="Shape 2643">
            <a:extLst>
              <a:ext uri="{FF2B5EF4-FFF2-40B4-BE49-F238E27FC236}">
                <a16:creationId xmlns:a16="http://schemas.microsoft.com/office/drawing/2014/main" id="{AF6BCBFB-1F76-86B8-C3AA-F5C4B0EFF53D}"/>
              </a:ext>
            </a:extLst>
          </p:cNvPr>
          <p:cNvSpPr/>
          <p:nvPr/>
        </p:nvSpPr>
        <p:spPr>
          <a:xfrm>
            <a:off x="5793620" y="2874645"/>
            <a:ext cx="604753" cy="1108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504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2976313" y="329508"/>
            <a:ext cx="5871852" cy="83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Technical </a:t>
            </a:r>
            <a:r>
              <a:rPr lang="en-US" altLang="zh-CN" sz="36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realization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2447944" y="659757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18751DB7-29BE-A898-2399-F1EDF549FC59}"/>
              </a:ext>
            </a:extLst>
          </p:cNvPr>
          <p:cNvSpPr txBox="1"/>
          <p:nvPr/>
        </p:nvSpPr>
        <p:spPr>
          <a:xfrm>
            <a:off x="2825843" y="2644170"/>
            <a:ext cx="7438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double click to start navigation</a:t>
            </a:r>
          </a:p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detect orientation and give instructions</a:t>
            </a:r>
          </a:p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nod head to check left time</a:t>
            </a:r>
          </a:p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start up navigation in web and broadcast by glass</a:t>
            </a:r>
          </a:p>
        </p:txBody>
      </p:sp>
    </p:spTree>
    <p:extLst>
      <p:ext uri="{BB962C8B-B14F-4D97-AF65-F5344CB8AC3E}">
        <p14:creationId xmlns:p14="http://schemas.microsoft.com/office/powerpoint/2010/main" val="177293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4832" y="107385"/>
            <a:ext cx="4502332" cy="304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kumimoji="0" lang="en-US" altLang="zh-CN" sz="1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34323" y="1940226"/>
            <a:ext cx="3523350" cy="35233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B27B0E9A-6636-2030-EBF6-1B1267C4302C}"/>
              </a:ext>
            </a:extLst>
          </p:cNvPr>
          <p:cNvSpPr txBox="1"/>
          <p:nvPr/>
        </p:nvSpPr>
        <p:spPr>
          <a:xfrm>
            <a:off x="3320886" y="4239228"/>
            <a:ext cx="5550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54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Other expansion</a:t>
            </a:r>
          </a:p>
        </p:txBody>
      </p:sp>
      <p:sp>
        <p:nvSpPr>
          <p:cNvPr id="8" name="Shape 2602">
            <a:extLst>
              <a:ext uri="{FF2B5EF4-FFF2-40B4-BE49-F238E27FC236}">
                <a16:creationId xmlns:a16="http://schemas.microsoft.com/office/drawing/2014/main" id="{AB3A8AB4-05DB-DCC8-1A03-F2FE4269EDA1}"/>
              </a:ext>
            </a:extLst>
          </p:cNvPr>
          <p:cNvSpPr>
            <a:spLocks noChangeAspect="1"/>
          </p:cNvSpPr>
          <p:nvPr/>
        </p:nvSpPr>
        <p:spPr>
          <a:xfrm>
            <a:off x="5628017" y="3085109"/>
            <a:ext cx="935960" cy="765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596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2">
            <a:extLst>
              <a:ext uri="{FF2B5EF4-FFF2-40B4-BE49-F238E27FC236}">
                <a16:creationId xmlns:a16="http://schemas.microsoft.com/office/drawing/2014/main" id="{19D51C9A-8453-582D-C75F-E8DC22DB8CCB}"/>
              </a:ext>
            </a:extLst>
          </p:cNvPr>
          <p:cNvSpPr txBox="1"/>
          <p:nvPr/>
        </p:nvSpPr>
        <p:spPr>
          <a:xfrm>
            <a:off x="3565499" y="343065"/>
            <a:ext cx="5061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60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CONTENT</a:t>
            </a: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91CD166E-1DAB-C7F8-94A7-1B3AF1F75F40}"/>
              </a:ext>
            </a:extLst>
          </p:cNvPr>
          <p:cNvSpPr txBox="1"/>
          <p:nvPr/>
        </p:nvSpPr>
        <p:spPr>
          <a:xfrm>
            <a:off x="3371407" y="1374117"/>
            <a:ext cx="544918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1828434"/>
            <a:r>
              <a:rPr lang="en-US" sz="1600" dirty="0">
                <a:solidFill>
                  <a:srgbClr val="7F7F7F"/>
                </a:solidFill>
                <a:latin typeface="Lato Light" charset="0"/>
                <a:ea typeface="Lato Light" charset="0"/>
                <a:cs typeface="Lato Light" charset="0"/>
              </a:rPr>
              <a:t>It records our thinking process and design </a:t>
            </a:r>
            <a:r>
              <a:rPr lang="en-US" altLang="zh-CN" sz="1600" dirty="0">
                <a:solidFill>
                  <a:srgbClr val="7F7F7F"/>
                </a:solidFill>
                <a:latin typeface="Lato Light" charset="0"/>
                <a:ea typeface="Lato Light" charset="0"/>
                <a:cs typeface="Lato Light" charset="0"/>
              </a:rPr>
              <a:t>practice</a:t>
            </a:r>
            <a:r>
              <a:rPr lang="en-US" sz="1600" dirty="0">
                <a:solidFill>
                  <a:srgbClr val="7F7F7F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A47DCFD0-8D63-A032-E051-4A034C4DB73E}"/>
              </a:ext>
            </a:extLst>
          </p:cNvPr>
          <p:cNvCxnSpPr>
            <a:cxnSpLocks/>
          </p:cNvCxnSpPr>
          <p:nvPr/>
        </p:nvCxnSpPr>
        <p:spPr>
          <a:xfrm>
            <a:off x="5499538" y="300250"/>
            <a:ext cx="1192923" cy="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4" name="Oval 26">
            <a:extLst>
              <a:ext uri="{FF2B5EF4-FFF2-40B4-BE49-F238E27FC236}">
                <a16:creationId xmlns:a16="http://schemas.microsoft.com/office/drawing/2014/main" id="{AC5F655A-069E-3DD5-DFCB-EEFFBE91C8E3}"/>
              </a:ext>
            </a:extLst>
          </p:cNvPr>
          <p:cNvSpPr/>
          <p:nvPr/>
        </p:nvSpPr>
        <p:spPr>
          <a:xfrm>
            <a:off x="10092328" y="2629384"/>
            <a:ext cx="1287971" cy="1287971"/>
          </a:xfrm>
          <a:prstGeom prst="ellipse">
            <a:avLst/>
          </a:prstGeom>
          <a:noFill/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5" name="Oval 27">
            <a:extLst>
              <a:ext uri="{FF2B5EF4-FFF2-40B4-BE49-F238E27FC236}">
                <a16:creationId xmlns:a16="http://schemas.microsoft.com/office/drawing/2014/main" id="{F20FED92-435B-DED7-1B96-AFD28E24A4A3}"/>
              </a:ext>
            </a:extLst>
          </p:cNvPr>
          <p:cNvSpPr/>
          <p:nvPr/>
        </p:nvSpPr>
        <p:spPr>
          <a:xfrm>
            <a:off x="7800904" y="2637691"/>
            <a:ext cx="1287971" cy="1287971"/>
          </a:xfrm>
          <a:prstGeom prst="ellipse">
            <a:avLst/>
          </a:prstGeom>
          <a:noFill/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Oval 28">
            <a:extLst>
              <a:ext uri="{FF2B5EF4-FFF2-40B4-BE49-F238E27FC236}">
                <a16:creationId xmlns:a16="http://schemas.microsoft.com/office/drawing/2014/main" id="{0C1D4128-0FB1-4E8B-34E4-6067240147BA}"/>
              </a:ext>
            </a:extLst>
          </p:cNvPr>
          <p:cNvSpPr/>
          <p:nvPr/>
        </p:nvSpPr>
        <p:spPr>
          <a:xfrm>
            <a:off x="3211939" y="2631497"/>
            <a:ext cx="1287971" cy="1287971"/>
          </a:xfrm>
          <a:prstGeom prst="ellipse">
            <a:avLst/>
          </a:prstGeom>
          <a:noFill/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9" name="TextBox 33">
            <a:extLst>
              <a:ext uri="{FF2B5EF4-FFF2-40B4-BE49-F238E27FC236}">
                <a16:creationId xmlns:a16="http://schemas.microsoft.com/office/drawing/2014/main" id="{FEEB0644-7FCB-74C7-18D8-1A83D6B3FBD3}"/>
              </a:ext>
            </a:extLst>
          </p:cNvPr>
          <p:cNvSpPr txBox="1"/>
          <p:nvPr/>
        </p:nvSpPr>
        <p:spPr>
          <a:xfrm>
            <a:off x="506550" y="4311069"/>
            <a:ext cx="210025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828434"/>
            <a:r>
              <a:rPr lang="en-US" sz="24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Background</a:t>
            </a:r>
          </a:p>
        </p:txBody>
      </p:sp>
      <p:sp>
        <p:nvSpPr>
          <p:cNvPr id="70" name="Shape 2525">
            <a:extLst>
              <a:ext uri="{FF2B5EF4-FFF2-40B4-BE49-F238E27FC236}">
                <a16:creationId xmlns:a16="http://schemas.microsoft.com/office/drawing/2014/main" id="{CC1D292C-FAC8-C612-7AFB-4D862DAB216C}"/>
              </a:ext>
            </a:extLst>
          </p:cNvPr>
          <p:cNvSpPr/>
          <p:nvPr/>
        </p:nvSpPr>
        <p:spPr>
          <a:xfrm>
            <a:off x="1262416" y="2992321"/>
            <a:ext cx="588524" cy="588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Oval 41">
            <a:extLst>
              <a:ext uri="{FF2B5EF4-FFF2-40B4-BE49-F238E27FC236}">
                <a16:creationId xmlns:a16="http://schemas.microsoft.com/office/drawing/2014/main" id="{0E16A12D-F61A-8123-D255-C94EBF35FC1E}"/>
              </a:ext>
            </a:extLst>
          </p:cNvPr>
          <p:cNvSpPr/>
          <p:nvPr/>
        </p:nvSpPr>
        <p:spPr>
          <a:xfrm>
            <a:off x="5509480" y="2631497"/>
            <a:ext cx="1287971" cy="1287971"/>
          </a:xfrm>
          <a:prstGeom prst="ellipse">
            <a:avLst/>
          </a:prstGeom>
          <a:noFill/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75" name="Oval 43">
            <a:extLst>
              <a:ext uri="{FF2B5EF4-FFF2-40B4-BE49-F238E27FC236}">
                <a16:creationId xmlns:a16="http://schemas.microsoft.com/office/drawing/2014/main" id="{D20EB8F6-3F2C-61FD-6C6B-FA21B49ECC64}"/>
              </a:ext>
            </a:extLst>
          </p:cNvPr>
          <p:cNvSpPr/>
          <p:nvPr/>
        </p:nvSpPr>
        <p:spPr>
          <a:xfrm>
            <a:off x="914399" y="2655248"/>
            <a:ext cx="1287971" cy="1287971"/>
          </a:xfrm>
          <a:prstGeom prst="ellipse">
            <a:avLst/>
          </a:prstGeom>
          <a:noFill/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5" name="Shape 2616">
            <a:extLst>
              <a:ext uri="{FF2B5EF4-FFF2-40B4-BE49-F238E27FC236}">
                <a16:creationId xmlns:a16="http://schemas.microsoft.com/office/drawing/2014/main" id="{ECCC3CF6-6A40-6BD0-AEE4-B0DB28D0BB74}"/>
              </a:ext>
            </a:extLst>
          </p:cNvPr>
          <p:cNvSpPr/>
          <p:nvPr/>
        </p:nvSpPr>
        <p:spPr>
          <a:xfrm>
            <a:off x="3513758" y="2948007"/>
            <a:ext cx="669830" cy="609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Shape 2602">
            <a:extLst>
              <a:ext uri="{FF2B5EF4-FFF2-40B4-BE49-F238E27FC236}">
                <a16:creationId xmlns:a16="http://schemas.microsoft.com/office/drawing/2014/main" id="{3AA220A3-1C36-683C-30D8-F63E4891CDF2}"/>
              </a:ext>
            </a:extLst>
          </p:cNvPr>
          <p:cNvSpPr>
            <a:spLocks noChangeAspect="1"/>
          </p:cNvSpPr>
          <p:nvPr/>
        </p:nvSpPr>
        <p:spPr>
          <a:xfrm>
            <a:off x="10441133" y="3007561"/>
            <a:ext cx="582627" cy="47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Shape 2643">
            <a:extLst>
              <a:ext uri="{FF2B5EF4-FFF2-40B4-BE49-F238E27FC236}">
                <a16:creationId xmlns:a16="http://schemas.microsoft.com/office/drawing/2014/main" id="{4B639198-7A00-27BD-934C-046FB76356A1}"/>
              </a:ext>
            </a:extLst>
          </p:cNvPr>
          <p:cNvSpPr/>
          <p:nvPr/>
        </p:nvSpPr>
        <p:spPr>
          <a:xfrm>
            <a:off x="8266356" y="2945352"/>
            <a:ext cx="360144" cy="660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TextBox 33">
            <a:extLst>
              <a:ext uri="{FF2B5EF4-FFF2-40B4-BE49-F238E27FC236}">
                <a16:creationId xmlns:a16="http://schemas.microsoft.com/office/drawing/2014/main" id="{600EA92F-CA0F-E3D4-E16B-BD97DE53E002}"/>
              </a:ext>
            </a:extLst>
          </p:cNvPr>
          <p:cNvSpPr txBox="1"/>
          <p:nvPr/>
        </p:nvSpPr>
        <p:spPr>
          <a:xfrm>
            <a:off x="3030217" y="4311069"/>
            <a:ext cx="165141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1828434"/>
            <a:r>
              <a:rPr lang="en-US" sz="24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Research</a:t>
            </a:r>
          </a:p>
        </p:txBody>
      </p:sp>
      <p:sp>
        <p:nvSpPr>
          <p:cNvPr id="91" name="TextBox 33">
            <a:extLst>
              <a:ext uri="{FF2B5EF4-FFF2-40B4-BE49-F238E27FC236}">
                <a16:creationId xmlns:a16="http://schemas.microsoft.com/office/drawing/2014/main" id="{A6DCC6E2-5C9E-D4B8-9F76-5462DF8C4D74}"/>
              </a:ext>
            </a:extLst>
          </p:cNvPr>
          <p:cNvSpPr txBox="1"/>
          <p:nvPr/>
        </p:nvSpPr>
        <p:spPr>
          <a:xfrm>
            <a:off x="5162789" y="4235978"/>
            <a:ext cx="1948693" cy="16312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1828434"/>
            <a:r>
              <a:rPr lang="en-US" sz="20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Why should I use </a:t>
            </a:r>
            <a:r>
              <a:rPr lang="en-US" sz="2000" b="1" dirty="0" err="1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Eyecompass</a:t>
            </a:r>
            <a:r>
              <a:rPr lang="en-US" sz="20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 service?</a:t>
            </a:r>
          </a:p>
          <a:p>
            <a:pPr algn="ctr" defTabSz="1828434"/>
            <a:endParaRPr lang="en-US" sz="2000" b="1" dirty="0">
              <a:solidFill>
                <a:srgbClr val="000000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92" name="TextBox 33">
            <a:extLst>
              <a:ext uri="{FF2B5EF4-FFF2-40B4-BE49-F238E27FC236}">
                <a16:creationId xmlns:a16="http://schemas.microsoft.com/office/drawing/2014/main" id="{DCCA3D0A-C825-89BD-E889-4C49597C3D46}"/>
              </a:ext>
            </a:extLst>
          </p:cNvPr>
          <p:cNvSpPr txBox="1"/>
          <p:nvPr/>
        </p:nvSpPr>
        <p:spPr>
          <a:xfrm>
            <a:off x="7598942" y="4311069"/>
            <a:ext cx="161735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1828434"/>
            <a:r>
              <a:rPr lang="en-US" altLang="zh-CN" sz="20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Technical realization</a:t>
            </a:r>
          </a:p>
        </p:txBody>
      </p:sp>
      <p:sp>
        <p:nvSpPr>
          <p:cNvPr id="94" name="TextBox 33">
            <a:extLst>
              <a:ext uri="{FF2B5EF4-FFF2-40B4-BE49-F238E27FC236}">
                <a16:creationId xmlns:a16="http://schemas.microsoft.com/office/drawing/2014/main" id="{F9C115C2-84CE-81B5-316D-389E0EB47D71}"/>
              </a:ext>
            </a:extLst>
          </p:cNvPr>
          <p:cNvSpPr txBox="1"/>
          <p:nvPr/>
        </p:nvSpPr>
        <p:spPr>
          <a:xfrm>
            <a:off x="9923770" y="4311069"/>
            <a:ext cx="161735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1828434"/>
            <a:r>
              <a:rPr lang="en-US" altLang="zh-CN" sz="20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Other expansion</a:t>
            </a:r>
          </a:p>
        </p:txBody>
      </p:sp>
      <p:sp>
        <p:nvSpPr>
          <p:cNvPr id="95" name="Right Arrow 48">
            <a:extLst>
              <a:ext uri="{FF2B5EF4-FFF2-40B4-BE49-F238E27FC236}">
                <a16:creationId xmlns:a16="http://schemas.microsoft.com/office/drawing/2014/main" id="{6D5242EA-BF00-2C68-80DF-FA122CB30BBB}"/>
              </a:ext>
            </a:extLst>
          </p:cNvPr>
          <p:cNvSpPr/>
          <p:nvPr/>
        </p:nvSpPr>
        <p:spPr>
          <a:xfrm>
            <a:off x="2286409" y="3007561"/>
            <a:ext cx="853725" cy="42287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ight Arrow 48">
            <a:extLst>
              <a:ext uri="{FF2B5EF4-FFF2-40B4-BE49-F238E27FC236}">
                <a16:creationId xmlns:a16="http://schemas.microsoft.com/office/drawing/2014/main" id="{18660D7B-2827-E125-0B04-819A54EDB3F0}"/>
              </a:ext>
            </a:extLst>
          </p:cNvPr>
          <p:cNvSpPr/>
          <p:nvPr/>
        </p:nvSpPr>
        <p:spPr>
          <a:xfrm>
            <a:off x="4611714" y="3007561"/>
            <a:ext cx="853725" cy="42287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48">
            <a:extLst>
              <a:ext uri="{FF2B5EF4-FFF2-40B4-BE49-F238E27FC236}">
                <a16:creationId xmlns:a16="http://schemas.microsoft.com/office/drawing/2014/main" id="{3C5FEF48-C24A-8669-8DB1-3EB517276F75}"/>
              </a:ext>
            </a:extLst>
          </p:cNvPr>
          <p:cNvSpPr/>
          <p:nvPr/>
        </p:nvSpPr>
        <p:spPr>
          <a:xfrm>
            <a:off x="6941062" y="3007561"/>
            <a:ext cx="853725" cy="42287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48">
            <a:extLst>
              <a:ext uri="{FF2B5EF4-FFF2-40B4-BE49-F238E27FC236}">
                <a16:creationId xmlns:a16="http://schemas.microsoft.com/office/drawing/2014/main" id="{9755509D-2977-5F79-21D0-E46DC62A1F62}"/>
              </a:ext>
            </a:extLst>
          </p:cNvPr>
          <p:cNvSpPr/>
          <p:nvPr/>
        </p:nvSpPr>
        <p:spPr>
          <a:xfrm>
            <a:off x="9163739" y="3004854"/>
            <a:ext cx="853725" cy="42287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hape 2621">
            <a:extLst>
              <a:ext uri="{FF2B5EF4-FFF2-40B4-BE49-F238E27FC236}">
                <a16:creationId xmlns:a16="http://schemas.microsoft.com/office/drawing/2014/main" id="{A9E451BB-3BDB-FDA6-0950-315A35C9BDB7}"/>
              </a:ext>
            </a:extLst>
          </p:cNvPr>
          <p:cNvSpPr/>
          <p:nvPr/>
        </p:nvSpPr>
        <p:spPr>
          <a:xfrm>
            <a:off x="5787610" y="3053296"/>
            <a:ext cx="743855" cy="47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9193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3896809" y="163708"/>
            <a:ext cx="4398381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Hardware vision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3599935" y="447973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6E65C9-C25D-0F1D-FA17-4EBB39BB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7974" r="98" b="15556"/>
          <a:stretch/>
        </p:blipFill>
        <p:spPr>
          <a:xfrm>
            <a:off x="599515" y="2367622"/>
            <a:ext cx="9144000" cy="3872754"/>
          </a:xfrm>
          <a:prstGeom prst="rect">
            <a:avLst/>
          </a:prstGeom>
        </p:spPr>
      </p:pic>
      <p:sp>
        <p:nvSpPr>
          <p:cNvPr id="7" name="TextBox 42">
            <a:extLst>
              <a:ext uri="{FF2B5EF4-FFF2-40B4-BE49-F238E27FC236}">
                <a16:creationId xmlns:a16="http://schemas.microsoft.com/office/drawing/2014/main" id="{E63165BA-E1AC-0B12-62C1-F7FBDD587B3D}"/>
              </a:ext>
            </a:extLst>
          </p:cNvPr>
          <p:cNvSpPr txBox="1"/>
          <p:nvPr/>
        </p:nvSpPr>
        <p:spPr>
          <a:xfrm>
            <a:off x="5458169" y="1868081"/>
            <a:ext cx="56740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groove is added to the exterior shape to indicate that this is the position for pinching.</a:t>
            </a:r>
          </a:p>
          <a:p>
            <a:pPr marL="285750" indent="-285750" defTabSz="1828434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terms of material update and effect feedback, we consider adding a press feedback when pinching down (similar to the effect of button pressing and bouncing up), accompanied by a clear and brief press prompt sound.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F0E36C-F44F-A818-00CD-5CBFE2AC5E36}"/>
              </a:ext>
            </a:extLst>
          </p:cNvPr>
          <p:cNvCxnSpPr>
            <a:cxnSpLocks/>
          </p:cNvCxnSpPr>
          <p:nvPr/>
        </p:nvCxnSpPr>
        <p:spPr>
          <a:xfrm flipV="1">
            <a:off x="3896809" y="2943225"/>
            <a:ext cx="1546729" cy="13684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42">
            <a:extLst>
              <a:ext uri="{FF2B5EF4-FFF2-40B4-BE49-F238E27FC236}">
                <a16:creationId xmlns:a16="http://schemas.microsoft.com/office/drawing/2014/main" id="{87565442-38BB-D793-AD65-2F730220113A}"/>
              </a:ext>
            </a:extLst>
          </p:cNvPr>
          <p:cNvSpPr txBox="1"/>
          <p:nvPr/>
        </p:nvSpPr>
        <p:spPr>
          <a:xfrm>
            <a:off x="4828783" y="5762911"/>
            <a:ext cx="567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2843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it feasible to add a vibration module to the mirror leg?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A2EE74C-8B3E-DCDA-14CF-48B497404BB3}"/>
              </a:ext>
            </a:extLst>
          </p:cNvPr>
          <p:cNvCxnSpPr>
            <a:cxnSpLocks/>
          </p:cNvCxnSpPr>
          <p:nvPr/>
        </p:nvCxnSpPr>
        <p:spPr>
          <a:xfrm>
            <a:off x="5314950" y="4303999"/>
            <a:ext cx="914400" cy="13883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2">
            <a:extLst>
              <a:ext uri="{FF2B5EF4-FFF2-40B4-BE49-F238E27FC236}">
                <a16:creationId xmlns:a16="http://schemas.microsoft.com/office/drawing/2014/main" id="{013EA584-2038-ACE4-FB76-B01AF8BA9BD4}"/>
              </a:ext>
            </a:extLst>
          </p:cNvPr>
          <p:cNvSpPr txBox="1"/>
          <p:nvPr/>
        </p:nvSpPr>
        <p:spPr>
          <a:xfrm>
            <a:off x="2762261" y="206802"/>
            <a:ext cx="7249611" cy="8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>
              <a:lnSpc>
                <a:spcPct val="15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Application Scenario Expansion</a:t>
            </a:r>
            <a:endParaRPr lang="en-US" altLang="zh-CN" sz="5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73117B1-933D-EB27-294F-70771F2D8D4C}"/>
              </a:ext>
            </a:extLst>
          </p:cNvPr>
          <p:cNvSpPr/>
          <p:nvPr/>
        </p:nvSpPr>
        <p:spPr>
          <a:xfrm>
            <a:off x="2573311" y="509666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6ACCC-0AEB-E544-350C-DA2EC7EF9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65" y="1517743"/>
            <a:ext cx="5733769" cy="38225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FE9311-9585-A923-C8BF-A4E869B2B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4" y="1517743"/>
            <a:ext cx="5096684" cy="3822513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D5D5AFB1-4946-4FAB-894B-9A5707E831E9}"/>
              </a:ext>
            </a:extLst>
          </p:cNvPr>
          <p:cNvSpPr txBox="1"/>
          <p:nvPr/>
        </p:nvSpPr>
        <p:spPr>
          <a:xfrm>
            <a:off x="1366239" y="5467924"/>
            <a:ext cx="31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Hands occupied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B8B4D0C7-DB7A-7596-6CA0-E2411F311EEA}"/>
              </a:ext>
            </a:extLst>
          </p:cNvPr>
          <p:cNvSpPr txBox="1"/>
          <p:nvPr/>
        </p:nvSpPr>
        <p:spPr>
          <a:xfrm>
            <a:off x="7161378" y="5472189"/>
            <a:ext cx="31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Bike ride</a:t>
            </a:r>
          </a:p>
        </p:txBody>
      </p:sp>
    </p:spTree>
    <p:extLst>
      <p:ext uri="{BB962C8B-B14F-4D97-AF65-F5344CB8AC3E}">
        <p14:creationId xmlns:p14="http://schemas.microsoft.com/office/powerpoint/2010/main" val="2213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30915" y="4752047"/>
            <a:ext cx="244329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 Bold" charset="0"/>
                <a:ea typeface="Lato Bold" charset="0"/>
                <a:cs typeface="Lato Bold" charset="0"/>
              </a:rPr>
              <a:t>Q &amp; A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37B40A-D47C-C401-8300-1F203E9CF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32" y="1406137"/>
            <a:ext cx="4541065" cy="26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669" y="2679950"/>
            <a:ext cx="5877053" cy="19265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4832" y="107385"/>
            <a:ext cx="4502332" cy="304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1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34323" y="1940226"/>
            <a:ext cx="3523350" cy="35233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B27B0E9A-6636-2030-EBF6-1B1267C4302C}"/>
              </a:ext>
            </a:extLst>
          </p:cNvPr>
          <p:cNvSpPr txBox="1"/>
          <p:nvPr/>
        </p:nvSpPr>
        <p:spPr>
          <a:xfrm>
            <a:off x="3565497" y="4430844"/>
            <a:ext cx="5061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48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</a:p>
        </p:txBody>
      </p:sp>
      <p:sp>
        <p:nvSpPr>
          <p:cNvPr id="10" name="Shape 2525">
            <a:extLst>
              <a:ext uri="{FF2B5EF4-FFF2-40B4-BE49-F238E27FC236}">
                <a16:creationId xmlns:a16="http://schemas.microsoft.com/office/drawing/2014/main" id="{82467DB8-0C52-EF75-EC6F-048180266BDA}"/>
              </a:ext>
            </a:extLst>
          </p:cNvPr>
          <p:cNvSpPr/>
          <p:nvPr/>
        </p:nvSpPr>
        <p:spPr>
          <a:xfrm>
            <a:off x="5401683" y="2840476"/>
            <a:ext cx="1388633" cy="1388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F3F7324-06DA-C369-4A01-7E5522B5F266}"/>
              </a:ext>
            </a:extLst>
          </p:cNvPr>
          <p:cNvSpPr txBox="1">
            <a:spLocks/>
          </p:cNvSpPr>
          <p:nvPr/>
        </p:nvSpPr>
        <p:spPr>
          <a:xfrm>
            <a:off x="1544037" y="1288981"/>
            <a:ext cx="9103923" cy="7212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Hands occupied</a:t>
            </a:r>
            <a:endParaRPr lang="en-US" sz="1400" dirty="0">
              <a:solidFill>
                <a:srgbClr val="FF0000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437147C7-A9AB-AFEA-E45A-4F994818674E}"/>
              </a:ext>
            </a:extLst>
          </p:cNvPr>
          <p:cNvSpPr txBox="1"/>
          <p:nvPr/>
        </p:nvSpPr>
        <p:spPr>
          <a:xfrm>
            <a:off x="3565499" y="321038"/>
            <a:ext cx="5061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5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Pain point 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40DF531-660C-8908-E527-E42F05DC0E05}"/>
              </a:ext>
            </a:extLst>
          </p:cNvPr>
          <p:cNvSpPr/>
          <p:nvPr/>
        </p:nvSpPr>
        <p:spPr>
          <a:xfrm>
            <a:off x="3461804" y="593753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8B6ACE-5C50-4DF6-6441-57DCABD94F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" y="2776176"/>
            <a:ext cx="3919959" cy="29399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55B1F-7742-5FB2-60BB-49F7F0556D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28811" r="44747" b="9402"/>
          <a:stretch/>
        </p:blipFill>
        <p:spPr>
          <a:xfrm>
            <a:off x="9117282" y="2776175"/>
            <a:ext cx="2359016" cy="2939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AC4F96-628E-463E-58A7-B8B1FB1F0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55" t="14123" r="27134" b="16650"/>
          <a:stretch/>
        </p:blipFill>
        <p:spPr>
          <a:xfrm>
            <a:off x="4699605" y="2776175"/>
            <a:ext cx="4251489" cy="2939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F3F7324-06DA-C369-4A01-7E5522B5F266}"/>
              </a:ext>
            </a:extLst>
          </p:cNvPr>
          <p:cNvSpPr txBox="1">
            <a:spLocks/>
          </p:cNvSpPr>
          <p:nvPr/>
        </p:nvSpPr>
        <p:spPr>
          <a:xfrm>
            <a:off x="1544037" y="1288981"/>
            <a:ext cx="9103923" cy="7212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Potential safety hazards</a:t>
            </a:r>
            <a:endParaRPr lang="en-US" altLang="zh-CN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437147C7-A9AB-AFEA-E45A-4F994818674E}"/>
              </a:ext>
            </a:extLst>
          </p:cNvPr>
          <p:cNvSpPr txBox="1"/>
          <p:nvPr/>
        </p:nvSpPr>
        <p:spPr>
          <a:xfrm>
            <a:off x="3565499" y="321038"/>
            <a:ext cx="5061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54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Pain point 2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40DF531-660C-8908-E527-E42F05DC0E05}"/>
              </a:ext>
            </a:extLst>
          </p:cNvPr>
          <p:cNvSpPr/>
          <p:nvPr/>
        </p:nvSpPr>
        <p:spPr>
          <a:xfrm>
            <a:off x="3461804" y="593753"/>
            <a:ext cx="377899" cy="3778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71C803F6-7376-2E8A-F6F3-95E048AF9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20721" r="14908" b="2474"/>
          <a:stretch/>
        </p:blipFill>
        <p:spPr bwMode="auto">
          <a:xfrm>
            <a:off x="6661803" y="2553968"/>
            <a:ext cx="4815367" cy="30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37C888-C144-F4D4-6DFA-023E6EA9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2" y="2553968"/>
            <a:ext cx="5360090" cy="30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4832" y="107385"/>
            <a:ext cx="4502332" cy="304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1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34323" y="1940226"/>
            <a:ext cx="3523350" cy="35233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B27B0E9A-6636-2030-EBF6-1B1267C4302C}"/>
              </a:ext>
            </a:extLst>
          </p:cNvPr>
          <p:cNvSpPr txBox="1"/>
          <p:nvPr/>
        </p:nvSpPr>
        <p:spPr>
          <a:xfrm>
            <a:off x="3565496" y="4235381"/>
            <a:ext cx="5061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48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Research</a:t>
            </a:r>
          </a:p>
        </p:txBody>
      </p:sp>
      <p:sp>
        <p:nvSpPr>
          <p:cNvPr id="8" name="Shape 2616">
            <a:extLst>
              <a:ext uri="{FF2B5EF4-FFF2-40B4-BE49-F238E27FC236}">
                <a16:creationId xmlns:a16="http://schemas.microsoft.com/office/drawing/2014/main" id="{8E927516-C3A2-33CB-8F84-CEF57AD71D85}"/>
              </a:ext>
            </a:extLst>
          </p:cNvPr>
          <p:cNvSpPr/>
          <p:nvPr/>
        </p:nvSpPr>
        <p:spPr>
          <a:xfrm>
            <a:off x="5432667" y="2974617"/>
            <a:ext cx="1326658" cy="1206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455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D2DBE986-C3B5-39A2-3F34-F6EEFA8C0CE3}"/>
              </a:ext>
            </a:extLst>
          </p:cNvPr>
          <p:cNvSpPr txBox="1">
            <a:spLocks/>
          </p:cNvSpPr>
          <p:nvPr/>
        </p:nvSpPr>
        <p:spPr>
          <a:xfrm>
            <a:off x="7844687" y="3541010"/>
            <a:ext cx="4347313" cy="15386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Time and efficiency</a:t>
            </a:r>
          </a:p>
          <a:p>
            <a:pPr marL="342900" indent="-342900" algn="just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342900" indent="-342900" algn="just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Check phones frequently</a:t>
            </a:r>
          </a:p>
          <a:p>
            <a:pPr marL="342900" indent="-342900" algn="just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342900" indent="-342900" algn="just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Pass by when necessary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4BBDA6C-DB00-3DF2-2F85-CBE7F11A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98" r="17361"/>
          <a:stretch>
            <a:fillRect/>
          </a:stretch>
        </p:blipFill>
        <p:spPr>
          <a:xfrm>
            <a:off x="2280670" y="2241523"/>
            <a:ext cx="1716196" cy="224489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5EB3C42-95F1-609A-6421-7B9DAE87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67" r="20023"/>
          <a:stretch>
            <a:fillRect/>
          </a:stretch>
        </p:blipFill>
        <p:spPr>
          <a:xfrm>
            <a:off x="5069802" y="-17614"/>
            <a:ext cx="1662245" cy="212074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D71D7DA-25B9-A36A-9B3C-3C598FDD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25" b="34518"/>
          <a:stretch>
            <a:fillRect/>
          </a:stretch>
        </p:blipFill>
        <p:spPr>
          <a:xfrm>
            <a:off x="4086753" y="2246690"/>
            <a:ext cx="2645294" cy="161438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4B09DB9-0F52-98E5-8174-64654AAC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89" t="505" r="17406" b="30603"/>
          <a:stretch>
            <a:fillRect/>
          </a:stretch>
        </p:blipFill>
        <p:spPr>
          <a:xfrm>
            <a:off x="2264396" y="-7454"/>
            <a:ext cx="2645293" cy="212229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4E48925-A0E7-ADE7-593D-5DF80A30F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4" y="0"/>
            <a:ext cx="2107995" cy="456184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900FEB7-3F01-62CC-8653-EE3D343FD7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681" b="11887"/>
          <a:stretch>
            <a:fillRect/>
          </a:stretch>
        </p:blipFill>
        <p:spPr>
          <a:xfrm>
            <a:off x="42365" y="4646860"/>
            <a:ext cx="2107994" cy="22111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680905-5B9B-8A40-DA6A-D660ADD40B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53" y="4004641"/>
            <a:ext cx="2645294" cy="1983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8EA1EC-2CB1-A313-AEC7-198AD418357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0" r="5905"/>
          <a:stretch/>
        </p:blipFill>
        <p:spPr>
          <a:xfrm>
            <a:off x="2280670" y="4613102"/>
            <a:ext cx="1725140" cy="2244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C24E0B-2D97-BCEE-8C92-A1FC3B1E10E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 t="32805" r="14826"/>
          <a:stretch/>
        </p:blipFill>
        <p:spPr>
          <a:xfrm>
            <a:off x="4086754" y="6130871"/>
            <a:ext cx="2645294" cy="2091098"/>
          </a:xfrm>
          <a:prstGeom prst="rect">
            <a:avLst/>
          </a:prstGeom>
        </p:spPr>
      </p:pic>
      <p:sp>
        <p:nvSpPr>
          <p:cNvPr id="40" name="TextBox 42">
            <a:extLst>
              <a:ext uri="{FF2B5EF4-FFF2-40B4-BE49-F238E27FC236}">
                <a16:creationId xmlns:a16="http://schemas.microsoft.com/office/drawing/2014/main" id="{BDB2080B-A492-5633-5402-D055FA477C92}"/>
              </a:ext>
            </a:extLst>
          </p:cNvPr>
          <p:cNvSpPr txBox="1"/>
          <p:nvPr/>
        </p:nvSpPr>
        <p:spPr>
          <a:xfrm>
            <a:off x="8048570" y="1601847"/>
            <a:ext cx="5061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altLang="zh-CN" sz="40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User </a:t>
            </a:r>
          </a:p>
          <a:p>
            <a:pPr defTabSz="1828434"/>
            <a:r>
              <a:rPr lang="en-US" altLang="zh-CN" sz="40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interview</a:t>
            </a:r>
            <a:endParaRPr lang="en-US" altLang="zh-CN" sz="44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41" name="Straight Connector 44">
            <a:extLst>
              <a:ext uri="{FF2B5EF4-FFF2-40B4-BE49-F238E27FC236}">
                <a16:creationId xmlns:a16="http://schemas.microsoft.com/office/drawing/2014/main" id="{DEE402CE-49A5-3B8C-4DAE-65C3C7D7850C}"/>
              </a:ext>
            </a:extLst>
          </p:cNvPr>
          <p:cNvCxnSpPr>
            <a:cxnSpLocks/>
          </p:cNvCxnSpPr>
          <p:nvPr/>
        </p:nvCxnSpPr>
        <p:spPr>
          <a:xfrm>
            <a:off x="8195483" y="2995992"/>
            <a:ext cx="1192923" cy="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AB17A82-FBD6-AFA2-7EF5-EE8FCF3771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90" y="3541010"/>
            <a:ext cx="429156" cy="429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27C890-E156-BD06-03A6-E6A1FAAB64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90" y="4081145"/>
            <a:ext cx="458421" cy="4584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882143-DD39-6595-F5DD-5FDD826C060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25" y="4573607"/>
            <a:ext cx="521773" cy="521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F109F-43E7-D6D3-51F7-818DF993E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19" y="248978"/>
            <a:ext cx="4584314" cy="30276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038CD-AB6F-998F-E773-5709AFAC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9629" r="7583"/>
          <a:stretch/>
        </p:blipFill>
        <p:spPr>
          <a:xfrm>
            <a:off x="6004560" y="245096"/>
            <a:ext cx="4805680" cy="30315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7007E2-3728-60C3-8AEF-4615A759E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1704" r="15916" b="2222"/>
          <a:stretch/>
        </p:blipFill>
        <p:spPr>
          <a:xfrm>
            <a:off x="1269563" y="3505141"/>
            <a:ext cx="4605070" cy="3103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E6C3A5-1C4B-1992-C560-9E882298C4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7" b="17482"/>
          <a:stretch/>
        </p:blipFill>
        <p:spPr>
          <a:xfrm>
            <a:off x="5983803" y="4114801"/>
            <a:ext cx="4826437" cy="1540438"/>
          </a:xfrm>
          <a:prstGeom prst="rect">
            <a:avLst/>
          </a:prstGeom>
        </p:spPr>
      </p:pic>
      <p:sp>
        <p:nvSpPr>
          <p:cNvPr id="12" name="TextBox 42">
            <a:extLst>
              <a:ext uri="{FF2B5EF4-FFF2-40B4-BE49-F238E27FC236}">
                <a16:creationId xmlns:a16="http://schemas.microsoft.com/office/drawing/2014/main" id="{1064F4B4-A4C4-8413-E346-95EBED6A1C84}"/>
              </a:ext>
            </a:extLst>
          </p:cNvPr>
          <p:cNvSpPr txBox="1"/>
          <p:nvPr/>
        </p:nvSpPr>
        <p:spPr>
          <a:xfrm>
            <a:off x="127543" y="1048665"/>
            <a:ext cx="103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User journey map</a:t>
            </a:r>
            <a:endParaRPr lang="en-US" altLang="zh-CN" sz="20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213108DB-EC52-02F6-6E09-98F3E9995883}"/>
              </a:ext>
            </a:extLst>
          </p:cNvPr>
          <p:cNvSpPr txBox="1"/>
          <p:nvPr/>
        </p:nvSpPr>
        <p:spPr>
          <a:xfrm>
            <a:off x="10810240" y="1311261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en-US" altLang="zh-CN" sz="2000" b="1" dirty="0">
              <a:solidFill>
                <a:srgbClr val="00000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42">
            <a:extLst>
              <a:ext uri="{FF2B5EF4-FFF2-40B4-BE49-F238E27FC236}">
                <a16:creationId xmlns:a16="http://schemas.microsoft.com/office/drawing/2014/main" id="{5905823F-6DC8-FC5A-2CAB-924496220C49}"/>
              </a:ext>
            </a:extLst>
          </p:cNvPr>
          <p:cNvSpPr txBox="1"/>
          <p:nvPr/>
        </p:nvSpPr>
        <p:spPr>
          <a:xfrm>
            <a:off x="1" y="4592632"/>
            <a:ext cx="1290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1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Functional Framework</a:t>
            </a:r>
          </a:p>
        </p:txBody>
      </p:sp>
      <p:sp>
        <p:nvSpPr>
          <p:cNvPr id="15" name="TextBox 42">
            <a:extLst>
              <a:ext uri="{FF2B5EF4-FFF2-40B4-BE49-F238E27FC236}">
                <a16:creationId xmlns:a16="http://schemas.microsoft.com/office/drawing/2014/main" id="{750634B2-9CC8-D4D1-BA76-37E110CC10E8}"/>
              </a:ext>
            </a:extLst>
          </p:cNvPr>
          <p:cNvSpPr txBox="1"/>
          <p:nvPr/>
        </p:nvSpPr>
        <p:spPr>
          <a:xfrm>
            <a:off x="10810240" y="4592632"/>
            <a:ext cx="138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1600" b="1" dirty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rPr>
              <a:t>Process Disassembly</a:t>
            </a:r>
          </a:p>
        </p:txBody>
      </p:sp>
    </p:spTree>
    <p:extLst>
      <p:ext uri="{BB962C8B-B14F-4D97-AF65-F5344CB8AC3E}">
        <p14:creationId xmlns:p14="http://schemas.microsoft.com/office/powerpoint/2010/main" val="11295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4832" y="107385"/>
            <a:ext cx="4502332" cy="304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1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34323" y="1940226"/>
            <a:ext cx="3523350" cy="35233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方正兰亭细黑_GBK" panose="02000000000000000000" pitchFamily="2" charset="-122"/>
              <a:cs typeface="+mn-cs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B27B0E9A-6636-2030-EBF6-1B1267C4302C}"/>
              </a:ext>
            </a:extLst>
          </p:cNvPr>
          <p:cNvSpPr txBox="1"/>
          <p:nvPr/>
        </p:nvSpPr>
        <p:spPr>
          <a:xfrm>
            <a:off x="3320886" y="3625769"/>
            <a:ext cx="5550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altLang="zh-CN" sz="48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Why should I use </a:t>
            </a:r>
            <a:r>
              <a:rPr lang="en-US" altLang="zh-CN" sz="4800" b="1" dirty="0" err="1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Eyecompass</a:t>
            </a:r>
            <a:r>
              <a:rPr lang="en-US" altLang="zh-CN" sz="4800" b="1" dirty="0">
                <a:solidFill>
                  <a:srgbClr val="000000"/>
                </a:solidFill>
                <a:latin typeface="Poppins SemiBold" charset="0"/>
                <a:ea typeface="Poppins SemiBold" charset="0"/>
                <a:cs typeface="Poppins SemiBold" charset="0"/>
              </a:rPr>
              <a:t> service?</a:t>
            </a:r>
          </a:p>
        </p:txBody>
      </p:sp>
      <p:sp>
        <p:nvSpPr>
          <p:cNvPr id="9" name="Shape 2621">
            <a:extLst>
              <a:ext uri="{FF2B5EF4-FFF2-40B4-BE49-F238E27FC236}">
                <a16:creationId xmlns:a16="http://schemas.microsoft.com/office/drawing/2014/main" id="{887CAA66-4998-0A39-FA30-C52FB4E4F0F8}"/>
              </a:ext>
            </a:extLst>
          </p:cNvPr>
          <p:cNvSpPr/>
          <p:nvPr/>
        </p:nvSpPr>
        <p:spPr>
          <a:xfrm>
            <a:off x="5669846" y="2984194"/>
            <a:ext cx="852301" cy="54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918736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hODk0OTMzNDhmNDdlN2FhYzBlMmI0NWM0NWYzZD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325</Words>
  <Application>Microsoft Office PowerPoint</Application>
  <PresentationFormat>宽屏</PresentationFormat>
  <Paragraphs>72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Gill Sans</vt:lpstr>
      <vt:lpstr>等线</vt:lpstr>
      <vt:lpstr>微软雅黑</vt:lpstr>
      <vt:lpstr>Arial</vt:lpstr>
      <vt:lpstr>Calibri</vt:lpstr>
      <vt:lpstr>Calibri Light</vt:lpstr>
      <vt:lpstr>Lato</vt:lpstr>
      <vt:lpstr>Lato Black</vt:lpstr>
      <vt:lpstr>Lato Bold</vt:lpstr>
      <vt:lpstr>Lato Light</vt:lpstr>
      <vt:lpstr>Poppins Light</vt:lpstr>
      <vt:lpstr>Poppins SemiBold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路 郁</cp:lastModifiedBy>
  <cp:revision>40</cp:revision>
  <dcterms:created xsi:type="dcterms:W3CDTF">2016-08-30T15:39:00Z</dcterms:created>
  <dcterms:modified xsi:type="dcterms:W3CDTF">2022-07-02T10:24:53Z</dcterms:modified>
  <cp:category>锐旗设计;https://9ppt.taobao.com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EBE02E7ECA9E4E589741E07E2B1925C4</vt:lpwstr>
  </property>
  <property fmtid="{D5CDD505-2E9C-101B-9397-08002B2CF9AE}" pid="3" name="KSOProductBuildVer">
    <vt:lpwstr>2052-11.1.0.11830</vt:lpwstr>
  </property>
</Properties>
</file>